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306" r:id="rId9"/>
    <p:sldId id="261" r:id="rId10"/>
    <p:sldId id="262" r:id="rId11"/>
    <p:sldId id="307" r:id="rId12"/>
    <p:sldId id="308" r:id="rId13"/>
    <p:sldId id="312" r:id="rId14"/>
    <p:sldId id="311" r:id="rId15"/>
    <p:sldId id="309" r:id="rId16"/>
    <p:sldId id="310" r:id="rId17"/>
    <p:sldId id="263" r:id="rId18"/>
    <p:sldId id="264" r:id="rId19"/>
    <p:sldId id="265" r:id="rId20"/>
  </p:sldIdLst>
  <p:sldSz cx="9144000" cy="5143500" type="screen16x9"/>
  <p:notesSz cx="6858000" cy="9144000"/>
  <p:embeddedFontLst>
    <p:embeddedFont>
      <p:font typeface="Roboto Medium" panose="020B0604020202020204" charset="0"/>
      <p:regular r:id="rId22"/>
      <p:bold r:id="rId23"/>
      <p:italic r:id="rId24"/>
      <p:boldItalic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B72608-02B5-446F-8B32-FDD8B24E679E}">
  <a:tblStyle styleId="{99B72608-02B5-446F-8B32-FDD8B24E67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51" autoAdjust="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331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543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270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41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416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87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252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{99B72608-02B5-446F-8B32-FDD8B24E679E}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{99B72608-02B5-446F-8B32-FDD8B24E679E}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7" y="1890725"/>
            <a:ext cx="6120074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3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Бесшовная миграция серверной фермы из 3-tier сети в </a:t>
            </a:r>
            <a:r>
              <a:rPr lang="ru-RU" sz="32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Clos</a:t>
            </a:r>
            <a:r>
              <a:rPr lang="ru-RU" sz="3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-сеть на базе EVPN\VXLAN</a:t>
            </a:r>
            <a:endParaRPr sz="32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83676"/>
          </a:xfrm>
        </p:spPr>
        <p:txBody>
          <a:bodyPr/>
          <a:lstStyle/>
          <a:p>
            <a:r>
              <a:rPr lang="ru-RU" dirty="0" smtClean="0"/>
              <a:t>Результаты моделирования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00550" y="914400"/>
            <a:ext cx="367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/>
              <a:t>Общая информация о </a:t>
            </a:r>
            <a:r>
              <a:rPr lang="en-US" sz="1200" b="1" dirty="0" smtClean="0"/>
              <a:t>VXLAN</a:t>
            </a:r>
            <a:endParaRPr lang="ru-RU" sz="1200" b="1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385" y="914400"/>
            <a:ext cx="3250041" cy="198912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384" y="3092886"/>
            <a:ext cx="3250041" cy="185017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51" y="1380762"/>
            <a:ext cx="3873836" cy="236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83676"/>
          </a:xfrm>
        </p:spPr>
        <p:txBody>
          <a:bodyPr/>
          <a:lstStyle/>
          <a:p>
            <a:r>
              <a:rPr lang="ru-RU" dirty="0" smtClean="0"/>
              <a:t>Результаты моделирования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00550" y="914400"/>
            <a:ext cx="367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/>
              <a:t>Общая информация о </a:t>
            </a:r>
            <a:r>
              <a:rPr lang="en-US" sz="1200" b="1" dirty="0" smtClean="0"/>
              <a:t>EVPN</a:t>
            </a:r>
            <a:endParaRPr lang="ru-RU" sz="12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376" y="1282363"/>
            <a:ext cx="2600325" cy="353967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83" y="1274040"/>
            <a:ext cx="2453930" cy="35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6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83676"/>
          </a:xfrm>
        </p:spPr>
        <p:txBody>
          <a:bodyPr/>
          <a:lstStyle/>
          <a:p>
            <a:r>
              <a:rPr lang="ru-RU" dirty="0" smtClean="0"/>
              <a:t>Результаты моделирования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00550" y="1005364"/>
            <a:ext cx="367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/>
              <a:t>Таблицы маршрутизации</a:t>
            </a:r>
            <a:endParaRPr lang="ru-RU" sz="12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932" y="1005364"/>
            <a:ext cx="1891467" cy="20369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932" y="3142684"/>
            <a:ext cx="2599525" cy="19174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932" y="1014755"/>
            <a:ext cx="1938955" cy="202757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932" y="3154057"/>
            <a:ext cx="2376900" cy="19061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405" y="1373327"/>
            <a:ext cx="3263061" cy="24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8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83676"/>
          </a:xfrm>
        </p:spPr>
        <p:txBody>
          <a:bodyPr/>
          <a:lstStyle/>
          <a:p>
            <a:r>
              <a:rPr lang="ru-RU" dirty="0" smtClean="0"/>
              <a:t>Результаты моделирования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22" y="1716156"/>
            <a:ext cx="4183515" cy="259742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50" y="1713773"/>
            <a:ext cx="3236850" cy="2599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422" y="992112"/>
            <a:ext cx="36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Доступность с хоста, находящегося внутри фабрики, хостов в </a:t>
            </a:r>
            <a:r>
              <a:rPr lang="ru-RU" sz="1200" b="1" dirty="0" smtClean="0"/>
              <a:t>своей же подсети</a:t>
            </a:r>
            <a:r>
              <a:rPr lang="ru-RU" sz="1200" dirty="0" smtClean="0"/>
              <a:t> внутри и вне фабрики (в существующей 3-</a:t>
            </a:r>
            <a:r>
              <a:rPr lang="en-US" sz="1200" dirty="0" smtClean="0"/>
              <a:t>Tier </a:t>
            </a:r>
            <a:r>
              <a:rPr lang="ru-RU" sz="1200" dirty="0" smtClean="0"/>
              <a:t>сети)</a:t>
            </a:r>
            <a:endParaRPr lang="ru-RU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91270" y="958080"/>
            <a:ext cx="36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Доступность с хоста, находящегося внутри фабрики, хостов в </a:t>
            </a:r>
            <a:r>
              <a:rPr lang="ru-RU" sz="1200" b="1" dirty="0" smtClean="0"/>
              <a:t>другой подсети</a:t>
            </a:r>
            <a:r>
              <a:rPr lang="ru-RU" sz="1200" dirty="0" smtClean="0"/>
              <a:t> внутри и вне фабрики (в существующей 3-</a:t>
            </a:r>
            <a:r>
              <a:rPr lang="en-US" sz="1200" dirty="0" smtClean="0"/>
              <a:t>Tier </a:t>
            </a:r>
            <a:r>
              <a:rPr lang="ru-RU" sz="1200" dirty="0" smtClean="0"/>
              <a:t>сети)</a:t>
            </a: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11413" y="4313583"/>
            <a:ext cx="4236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Взаимодействие полностью осуществляется в </a:t>
            </a:r>
            <a:r>
              <a:rPr lang="en-US" sz="1200" dirty="0" smtClean="0"/>
              <a:t>L2</a:t>
            </a:r>
            <a:r>
              <a:rPr lang="ru-RU" sz="1200" dirty="0" smtClean="0"/>
              <a:t>-домене, растянутом по </a:t>
            </a:r>
            <a:r>
              <a:rPr lang="en-US" sz="1200" dirty="0" smtClean="0"/>
              <a:t>VXLAN </a:t>
            </a:r>
            <a:r>
              <a:rPr lang="ru-RU" sz="1200" dirty="0" smtClean="0"/>
              <a:t>на </a:t>
            </a:r>
            <a:r>
              <a:rPr lang="en-US" sz="1200" dirty="0" err="1" smtClean="0"/>
              <a:t>Bleaf</a:t>
            </a:r>
            <a:r>
              <a:rPr lang="en-US" sz="1200" dirty="0" smtClean="0"/>
              <a:t> </a:t>
            </a:r>
            <a:r>
              <a:rPr lang="ru-RU" sz="1200" dirty="0" smtClean="0"/>
              <a:t>и до</a:t>
            </a:r>
            <a:r>
              <a:rPr lang="en-US" sz="1200" dirty="0" smtClean="0"/>
              <a:t> </a:t>
            </a:r>
            <a:r>
              <a:rPr lang="ru-RU" sz="1200" dirty="0" smtClean="0"/>
              <a:t>ядра сети через </a:t>
            </a:r>
            <a:r>
              <a:rPr lang="en-US" sz="1200" dirty="0" smtClean="0"/>
              <a:t>L2 trunk</a:t>
            </a:r>
            <a:endParaRPr lang="ru-RU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4760850" y="4369936"/>
            <a:ext cx="4236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Взаимодействие осуществляется через</a:t>
            </a:r>
            <a:r>
              <a:rPr lang="en-US" sz="1200" dirty="0" smtClean="0"/>
              <a:t> </a:t>
            </a:r>
            <a:r>
              <a:rPr lang="en-US" sz="1200" dirty="0" err="1" smtClean="0"/>
              <a:t>Anycast</a:t>
            </a:r>
            <a:r>
              <a:rPr lang="en-US" sz="1200" dirty="0" smtClean="0"/>
              <a:t> GW, </a:t>
            </a:r>
            <a:r>
              <a:rPr lang="ru-RU" sz="1200" dirty="0" smtClean="0"/>
              <a:t>маршрутизацию на </a:t>
            </a:r>
            <a:r>
              <a:rPr lang="en-US" sz="1200" dirty="0" err="1" smtClean="0"/>
              <a:t>Bleaf</a:t>
            </a:r>
            <a:r>
              <a:rPr lang="en-US" sz="1200" dirty="0" smtClean="0"/>
              <a:t>,</a:t>
            </a:r>
            <a:r>
              <a:rPr lang="ru-RU" sz="1200" dirty="0" smtClean="0"/>
              <a:t> </a:t>
            </a:r>
            <a:r>
              <a:rPr lang="en-US" sz="1200" dirty="0" smtClean="0"/>
              <a:t>VRF-Lite </a:t>
            </a:r>
            <a:r>
              <a:rPr lang="ru-RU" sz="1200" dirty="0" smtClean="0"/>
              <a:t>и </a:t>
            </a:r>
            <a:r>
              <a:rPr lang="en-US" sz="1200" dirty="0" smtClean="0"/>
              <a:t>VRF leaking </a:t>
            </a:r>
            <a:r>
              <a:rPr lang="ru-RU" sz="1200" dirty="0" smtClean="0"/>
              <a:t>на ядре сети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18839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83676"/>
          </a:xfrm>
        </p:spPr>
        <p:txBody>
          <a:bodyPr/>
          <a:lstStyle/>
          <a:p>
            <a:r>
              <a:rPr lang="ru-RU" dirty="0" smtClean="0"/>
              <a:t>Результаты моделирования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64422" y="992112"/>
            <a:ext cx="367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ESI LAG. </a:t>
            </a:r>
            <a:r>
              <a:rPr lang="ru-RU" sz="1200" b="1" dirty="0" smtClean="0"/>
              <a:t>Маршруты 1 и 4 типов</a:t>
            </a:r>
            <a:endParaRPr lang="ru-RU" sz="12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21" y="1374494"/>
            <a:ext cx="3472691" cy="36480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438" y="1374494"/>
            <a:ext cx="3430154" cy="364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4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474045" y="151820"/>
            <a:ext cx="8520600" cy="678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3153581694"/>
              </p:ext>
            </p:extLst>
          </p:nvPr>
        </p:nvGraphicFramePr>
        <p:xfrm>
          <a:off x="972378" y="1009409"/>
          <a:ext cx="7239000" cy="4068930"/>
        </p:xfrm>
        <a:graphic>
          <a:graphicData uri="http://schemas.openxmlformats.org/drawingml/2006/table">
            <a:tbl>
              <a:tblPr>
                <a:noFill/>
                <a:tableStyleId>{99B72608-02B5-446F-8B32-FDD8B24E679E}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Цель проекта достигнута –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разработана и смоделирована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модернизированная сеть</a:t>
                      </a:r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ДЦ на основе топологии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CLOS</a:t>
                      </a:r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технологий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VXLAN/EVPN. 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Реализовано отказоустойчивое 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all-active 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подключение конечных хостов. Обеспечена полная сетевая связность с действующей 3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-Tier 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сетью, позволяющая осуществлять любые миграции виртуальных машин между действующей и новой инфраструктурой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без прерывания сервисов</a:t>
                      </a:r>
                      <a:endParaRPr sz="12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200" b="0" i="0" u="none" strike="noStrike" cap="none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Легко было построить </a:t>
                      </a: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underlay</a:t>
                      </a:r>
                      <a:r>
                        <a:rPr lang="ru-RU" sz="1200" b="0" i="0" u="none" strike="noStrike" cap="none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Далее сложность возрастала в соответствии с треком курса: </a:t>
                      </a: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 -&gt; EVPN -&gt; VXLAN routing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 cap="none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 над проектом велась с переменной степенью интенсивности приблизительно три недели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200" b="1" i="0" u="none" strike="noStrike" cap="none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lang="ru" sz="1200" b="1" i="0" u="none" strike="noStrike" cap="none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b="0" i="0" u="none" strike="noStrike" cap="none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Полезность проекта и курса оцениваю однозначно на  10 ! Абсолютно все изученные темы являются актуальными, интересными и имеют практическое применение при проектировании и эксплуатации современных ДЦ. Практически весь</a:t>
                      </a:r>
                      <a:r>
                        <a:rPr lang="ru-RU" sz="1200" b="0" i="0" u="none" strike="noStrike" cap="none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материал курса является для меня новым</a:t>
                      </a:r>
                      <a:endParaRPr sz="12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200" b="1" i="0" u="none" strike="noStrike" cap="none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lang="ru" sz="1200" b="1" i="0" u="none" strike="noStrike" cap="none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b="0" i="0" u="none" strike="noStrike" cap="none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ближайшее будущее планирую закреплять полученные знания на практике – в работе над проектами</a:t>
                      </a:r>
                      <a:r>
                        <a:rPr lang="ru-RU" sz="1200" b="0" i="0" u="none" strike="noStrike" cap="none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текущем месте работы</a:t>
                      </a:r>
                      <a:endParaRPr sz="12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07786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387906" y="390528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Защита проекта</a:t>
            </a:r>
            <a:endParaRPr dirty="0"/>
          </a:p>
          <a:p>
            <a:pPr lvl="0">
              <a:buSzPts val="1100"/>
            </a:pPr>
            <a:r>
              <a:rPr lang="ru" sz="2800" dirty="0"/>
              <a:t>Тема: </a:t>
            </a:r>
            <a:r>
              <a:rPr lang="ru-RU" sz="2800" dirty="0"/>
              <a:t>Бесшовная миграция серверной фермы из 3-tier сети в </a:t>
            </a:r>
            <a:r>
              <a:rPr lang="ru-RU" sz="2800" dirty="0" err="1"/>
              <a:t>Clos</a:t>
            </a:r>
            <a:r>
              <a:rPr lang="ru-RU" sz="2800" dirty="0"/>
              <a:t>-сеть на базе </a:t>
            </a:r>
            <a:r>
              <a:rPr lang="ru-RU" sz="2800" dirty="0" smtClean="0"/>
              <a:t>EVPN/VXLAN</a:t>
            </a: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Дмитрий Грудачев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058995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Сетевой инженер. В ИТ и сетях 20++ лет.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Карьера:</a:t>
            </a:r>
            <a:r>
              <a:rPr lang="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Банк, </a:t>
            </a:r>
            <a:r>
              <a:rPr lang="en-US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SP, Enterprise</a:t>
            </a: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основная часть. Основной предыдущий опыт – КСПД</a:t>
            </a:r>
            <a:r>
              <a:rPr lang="en-US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/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Л</a:t>
            </a: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ВС на оборудовании </a:t>
            </a:r>
            <a:r>
              <a:rPr lang="en-US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Cisco.</a:t>
            </a:r>
            <a:endParaRPr lang="ru-RU" sz="1300" dirty="0" smtClean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 данный момент: </a:t>
            </a: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сетевой инженер в</a:t>
            </a:r>
            <a:r>
              <a:rPr lang="en-US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системном  интеграторе</a:t>
            </a:r>
            <a:endParaRPr lang="en-US" sz="1300" dirty="0" smtClean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52" y="2099705"/>
            <a:ext cx="1779459" cy="2274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96"/>
          <p:cNvSpPr/>
          <p:nvPr/>
        </p:nvSpPr>
        <p:spPr>
          <a:xfrm>
            <a:off x="1128090" y="1099930"/>
            <a:ext cx="7131327" cy="12059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разработать и реализовать сетевую фабрику на базе топологии </a:t>
            </a:r>
            <a:r>
              <a:rPr lang="en-US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CLOS (SPINE-LEAF)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с использованием технологий </a:t>
            </a:r>
            <a:r>
              <a:rPr lang="en-US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VXLAN/EVPN. 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Реализовать интеграцию</a:t>
            </a:r>
            <a:r>
              <a:rPr lang="en-US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 действующей 3-</a:t>
            </a:r>
            <a:r>
              <a:rPr lang="en-US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Tier 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сетью для бесшовной миграции серверной фермы на новую инфраструктуру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65" y="2558799"/>
            <a:ext cx="5731625" cy="2119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2470721319"/>
              </p:ext>
            </p:extLst>
          </p:nvPr>
        </p:nvGraphicFramePr>
        <p:xfrm>
          <a:off x="1012136" y="436985"/>
          <a:ext cx="7239000" cy="4713552"/>
        </p:xfrm>
        <a:graphic>
          <a:graphicData uri="http://schemas.openxmlformats.org/drawingml/2006/table">
            <a:tbl>
              <a:tblPr>
                <a:noFill/>
                <a:tableStyleId>{99B72608-02B5-446F-8B32-FDD8B24E679E}</a:tableStyleId>
              </a:tblPr>
              <a:tblGrid>
                <a:gridCol w="505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3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5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Определение и описание общей архитектуры проекта. </a:t>
                      </a:r>
                      <a:r>
                        <a:rPr lang="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Выбор используемых технологий и протоколов</a:t>
                      </a: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, принципов</a:t>
                      </a: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 взаимодействия компонентов и т.п.</a:t>
                      </a:r>
                      <a:endParaRPr sz="1400" dirty="0">
                        <a:solidFill>
                          <a:schemeClr val="dk1"/>
                        </a:solidFill>
                        <a:latin typeface="Roboto" panose="020B0604020202020204" charset="0"/>
                        <a:ea typeface="Roboto" panose="020B0604020202020204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193327"/>
                  </a:ext>
                </a:extLst>
              </a:tr>
              <a:tr h="3305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Разработка сетевых схем фабрики, </a:t>
                      </a:r>
                      <a:r>
                        <a:rPr lang="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сетевого стыка с действующей 3-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tier </a:t>
                      </a: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сетью. Определение необходимых физических</a:t>
                      </a: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 и логических сущностей (интерфейсы, </a:t>
                      </a:r>
                      <a:r>
                        <a:rPr lang="en-US" sz="1400" baseline="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VLAN, VRF, AS</a:t>
                      </a: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400" baseline="0" dirty="0" err="1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и.т.п</a:t>
                      </a: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.), их </a:t>
                      </a: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типа и количества, системы именования и идентификации</a:t>
                      </a:r>
                      <a:endParaRPr sz="1400" dirty="0">
                        <a:solidFill>
                          <a:schemeClr val="dk1"/>
                        </a:solidFill>
                        <a:latin typeface="Roboto" panose="020B0604020202020204" charset="0"/>
                        <a:ea typeface="Roboto" panose="020B0604020202020204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765571"/>
                  </a:ext>
                </a:extLst>
              </a:tr>
              <a:tr h="3305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2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Распределение пространства 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адресов</a:t>
                      </a: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 для создаваемой сетевой фабрики, имен и идентификаторов всех </a:t>
                      </a:r>
                      <a:r>
                        <a:rPr lang="ru" sz="1400" baseline="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создаваемых сущностей</a:t>
                      </a:r>
                      <a:endParaRPr sz="1400" dirty="0">
                        <a:solidFill>
                          <a:schemeClr val="dk1"/>
                        </a:solidFill>
                        <a:latin typeface="Roboto" panose="020B0604020202020204" charset="0"/>
                        <a:ea typeface="Roboto" panose="020B0604020202020204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84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2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Моделирование разработанной системы на лабораторном стенде. Проверки корректности работы всех компонентов системы и полученного результата на соответствие цели проекта</a:t>
                      </a:r>
                      <a:endParaRPr sz="1400" dirty="0">
                        <a:solidFill>
                          <a:schemeClr val="dk1"/>
                        </a:solidFill>
                        <a:latin typeface="Roboto" panose="020B0604020202020204" charset="0"/>
                        <a:ea typeface="Roboto" panose="020B0604020202020204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7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2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Документирование всех разработанных материалов по проекту</a:t>
                      </a:r>
                      <a:r>
                        <a:rPr lang="ru-RU" sz="14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– схемы, настройки, описания</a:t>
                      </a:r>
                      <a:endParaRPr lang="ru-RU" sz="14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7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ru" sz="12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Выводы по результатам работы</a:t>
                      </a:r>
                      <a:endParaRPr sz="1400" dirty="0">
                        <a:solidFill>
                          <a:schemeClr val="dk1"/>
                        </a:solidFill>
                        <a:latin typeface="Roboto" panose="020B0604020202020204" charset="0"/>
                        <a:ea typeface="Roboto" panose="020B0604020202020204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33060" y="129208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latin typeface="Roboto" panose="020B0604020202020204" charset="0"/>
                <a:ea typeface="Roboto" panose="020B0604020202020204" charset="0"/>
              </a:rPr>
              <a:t>Задачи</a:t>
            </a:r>
            <a:r>
              <a:rPr lang="ru-RU" b="1" dirty="0" smtClean="0"/>
              <a:t> проекта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2639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2215690767"/>
              </p:ext>
            </p:extLst>
          </p:nvPr>
        </p:nvGraphicFramePr>
        <p:xfrm>
          <a:off x="985631" y="1364975"/>
          <a:ext cx="7239000" cy="2934780"/>
        </p:xfrm>
        <a:graphic>
          <a:graphicData uri="http://schemas.openxmlformats.org/drawingml/2006/table">
            <a:tbl>
              <a:tblPr>
                <a:noFill/>
                <a:tableStyleId>{99B72608-02B5-446F-8B32-FDD8B24E679E}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36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VLAN, VRF-Lite, VRF leaking</a:t>
                      </a:r>
                      <a:endParaRPr lang="ru-RU" sz="1600" dirty="0"/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6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IS-IS,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iBGP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eBGP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69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600" b="1" i="0" u="none" strike="noStrike" cap="none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i="0" u="none" strike="noStrike" cap="none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L2/L3 VXLAN/EVPN, </a:t>
                      </a:r>
                      <a:r>
                        <a:rPr lang="en-US" sz="1600" dirty="0" smtClean="0"/>
                        <a:t>Bridged overlay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Symmetric IRB</a:t>
                      </a:r>
                      <a:r>
                        <a:rPr lang="en-US" sz="1600" dirty="0" smtClean="0"/>
                        <a:t>, </a:t>
                      </a: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Anycast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gateway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6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ESI LAG,</a:t>
                      </a:r>
                      <a:r>
                        <a:rPr lang="en-US" sz="1600" baseline="0" dirty="0" smtClean="0"/>
                        <a:t> LACP </a:t>
                      </a:r>
                      <a:r>
                        <a:rPr lang="en-US" sz="1600" baseline="0" dirty="0" err="1" smtClean="0"/>
                        <a:t>EtherChannel</a:t>
                      </a:r>
                      <a:endParaRPr lang="ru-RU" sz="1600" dirty="0"/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493924" y="224707"/>
            <a:ext cx="8520600" cy="596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652" y="53007"/>
            <a:ext cx="2247528" cy="4904961"/>
          </a:xfrm>
          <a:prstGeom prst="rect">
            <a:avLst/>
          </a:prstGeom>
        </p:spPr>
      </p:pic>
      <p:graphicFrame>
        <p:nvGraphicFramePr>
          <p:cNvPr id="8" name="Google Shape;425;p97"/>
          <p:cNvGraphicFramePr/>
          <p:nvPr>
            <p:extLst>
              <p:ext uri="{D42A27DB-BD31-4B8C-83A1-F6EECF244321}">
                <p14:modId xmlns:p14="http://schemas.microsoft.com/office/powerpoint/2010/main" val="3279027643"/>
              </p:ext>
            </p:extLst>
          </p:nvPr>
        </p:nvGraphicFramePr>
        <p:xfrm>
          <a:off x="386969" y="1072323"/>
          <a:ext cx="5232191" cy="3913452"/>
        </p:xfrm>
        <a:graphic>
          <a:graphicData uri="http://schemas.openxmlformats.org/drawingml/2006/table">
            <a:tbl>
              <a:tblPr>
                <a:noFill/>
                <a:tableStyleId>{99B72608-02B5-446F-8B32-FDD8B24E679E}</a:tableStyleId>
              </a:tblPr>
              <a:tblGrid>
                <a:gridCol w="541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0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Топология</a:t>
                      </a:r>
                      <a:r>
                        <a:rPr lang="ru-RU" sz="1400" baseline="0" dirty="0" smtClean="0"/>
                        <a:t> </a:t>
                      </a:r>
                      <a:r>
                        <a:rPr lang="en-US" sz="1400" baseline="0" dirty="0" smtClean="0"/>
                        <a:t>CLOS </a:t>
                      </a:r>
                      <a:r>
                        <a:rPr lang="ru-RU" sz="1400" baseline="0" dirty="0" smtClean="0"/>
                        <a:t>для построения сетевой фабрики модернизированного ДЦ</a:t>
                      </a:r>
                      <a:endParaRPr lang="ru-RU" sz="1400" dirty="0"/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Протокол </a:t>
                      </a:r>
                      <a:r>
                        <a:rPr lang="en-US" sz="14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IS-IS </a:t>
                      </a: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построения сети </a:t>
                      </a:r>
                      <a:r>
                        <a:rPr lang="en-US" sz="14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Underlay</a:t>
                      </a:r>
                      <a:endParaRPr sz="14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600" b="1" i="0" u="none" strike="noStrike" cap="none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i="0" u="none" strike="noStrike" cap="none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Протокол </a:t>
                      </a:r>
                      <a:r>
                        <a:rPr lang="en-US" sz="14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iBGP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построения 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VXLAN/EVPN Overlay</a:t>
                      </a:r>
                      <a:endParaRPr sz="14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Протокол </a:t>
                      </a:r>
                      <a:r>
                        <a:rPr lang="en-US" sz="14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eBGP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взаимодействия создаваемой сетевой фабрики ДЦ с  существующей 3-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Tier</a:t>
                      </a:r>
                      <a:r>
                        <a:rPr lang="en-US" sz="14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сетью</a:t>
                      </a:r>
                      <a:endParaRPr lang="ru-RU" sz="1400" dirty="0"/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600" b="1" i="0" u="none" strike="noStrike" cap="none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5.</a:t>
                      </a:r>
                      <a:endParaRPr sz="1600" b="1" i="0" u="none" strike="noStrike" cap="none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Технология 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VRF-Lite </a:t>
                      </a:r>
                      <a:r>
                        <a:rPr lang="ru-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организации взаимодействия</a:t>
                      </a:r>
                      <a:r>
                        <a:rPr lang="ru-RU" sz="14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между </a:t>
                      </a:r>
                      <a:r>
                        <a:rPr lang="ru-RU" sz="1400" b="0" i="0" u="none" strike="noStrike" cap="none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тенантами</a:t>
                      </a:r>
                      <a:r>
                        <a:rPr lang="ru-RU" sz="14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контроля трафика на ядре сети. 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VRF leaking </a:t>
                      </a:r>
                      <a:r>
                        <a:rPr lang="ru-RU" sz="14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выполняется на ядре 3-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Tier </a:t>
                      </a:r>
                      <a:r>
                        <a:rPr lang="ru-RU" sz="14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сети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600" b="1" i="0" u="none" strike="noStrike" cap="none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6.</a:t>
                      </a:r>
                      <a:endParaRPr sz="1600" b="1" i="0" u="none" strike="noStrike" cap="none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Технология 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ESI LAG </a:t>
                      </a:r>
                      <a:r>
                        <a:rPr lang="ru-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организации отказоустойчивых подключений конечных хостов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48578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493924" y="224707"/>
            <a:ext cx="8520600" cy="596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Моделирование на стенде</a:t>
            </a:r>
            <a:endParaRPr sz="3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85" y="821635"/>
            <a:ext cx="7867650" cy="4275495"/>
          </a:xfrm>
          <a:prstGeom prst="rect">
            <a:avLst/>
          </a:prstGeom>
        </p:spPr>
      </p:pic>
      <p:graphicFrame>
        <p:nvGraphicFramePr>
          <p:cNvPr id="7" name="Google Shape;425;p97"/>
          <p:cNvGraphicFramePr/>
          <p:nvPr>
            <p:extLst>
              <p:ext uri="{D42A27DB-BD31-4B8C-83A1-F6EECF244321}">
                <p14:modId xmlns:p14="http://schemas.microsoft.com/office/powerpoint/2010/main" val="3240153659"/>
              </p:ext>
            </p:extLst>
          </p:nvPr>
        </p:nvGraphicFramePr>
        <p:xfrm>
          <a:off x="5256108" y="4027777"/>
          <a:ext cx="3464927" cy="818328"/>
        </p:xfrm>
        <a:graphic>
          <a:graphicData uri="http://schemas.openxmlformats.org/drawingml/2006/table">
            <a:tbl>
              <a:tblPr>
                <a:noFill/>
                <a:tableStyleId>{99B72608-02B5-446F-8B32-FDD8B24E679E}</a:tableStyleId>
              </a:tblPr>
              <a:tblGrid>
                <a:gridCol w="430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4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2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9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900" dirty="0" smtClean="0"/>
                        <a:t>Для</a:t>
                      </a:r>
                      <a:r>
                        <a:rPr lang="ru-RU" sz="900" baseline="0" dirty="0" smtClean="0"/>
                        <a:t> экономии ресурсов модель упрощена</a:t>
                      </a:r>
                      <a:endParaRPr lang="ru-RU" sz="900" dirty="0"/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4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9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модели реализованы все используемые технологии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48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9408</TotalTime>
  <Words>662</Words>
  <Application>Microsoft Office PowerPoint</Application>
  <PresentationFormat>Экран (16:9)</PresentationFormat>
  <Paragraphs>89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Courier New</vt:lpstr>
      <vt:lpstr>Roboto Medium</vt:lpstr>
      <vt:lpstr>Roboto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Бесшовная миграция серверной фермы из 3-tier сети в Clos-сеть на базе EVPN/VXLAN   </vt:lpstr>
      <vt:lpstr>План защиты</vt:lpstr>
      <vt:lpstr>Презентация PowerPoint</vt:lpstr>
      <vt:lpstr>Презентация PowerPoint</vt:lpstr>
      <vt:lpstr>Какие технологии использовались </vt:lpstr>
      <vt:lpstr>Что получилось</vt:lpstr>
      <vt:lpstr>Моделирование на стенде</vt:lpstr>
      <vt:lpstr>Результаты моделирования</vt:lpstr>
      <vt:lpstr>Результаты моделирования</vt:lpstr>
      <vt:lpstr>Результаты моделирования</vt:lpstr>
      <vt:lpstr>Результаты моделирования</vt:lpstr>
      <vt:lpstr>Результаты моделирования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Грудачев Дмитрий</dc:creator>
  <cp:lastModifiedBy>Грудачев Дмитрий</cp:lastModifiedBy>
  <cp:revision>53</cp:revision>
  <dcterms:modified xsi:type="dcterms:W3CDTF">2025-02-19T17:15:34Z</dcterms:modified>
</cp:coreProperties>
</file>